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259" r:id="rId4"/>
    <p:sldId id="260" r:id="rId5"/>
    <p:sldId id="262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78881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0543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11404600" cy="44958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buSzPct val="100000"/>
              <a:defRPr sz="1500">
                <a:latin typeface="Arial" pitchFamily="34" charset="0"/>
                <a:cs typeface="Arial" pitchFamily="34" charset="0"/>
              </a:defRPr>
            </a:lvl1pPr>
            <a:lvl2pPr marL="602625" indent="-227658">
              <a:buSzPct val="100000"/>
              <a:buFont typeface="Arial"/>
              <a:buChar char="•"/>
              <a:defRPr sz="1500">
                <a:latin typeface="Arial" pitchFamily="34" charset="0"/>
                <a:cs typeface="Arial" pitchFamily="34" charset="0"/>
              </a:defRPr>
            </a:lvl2pPr>
            <a:lvl3pPr marL="812708" indent="-203386">
              <a:buSzPct val="100000"/>
              <a:buFont typeface="Arial"/>
              <a:buChar char="•"/>
              <a:defRPr sz="1500">
                <a:latin typeface="Arial" pitchFamily="34" charset="0"/>
                <a:cs typeface="Arial" pitchFamily="34" charset="0"/>
              </a:defRPr>
            </a:lvl3pPr>
            <a:lvl4pPr marL="1031157" indent="-187482">
              <a:buSzPct val="100000"/>
              <a:buFont typeface="Arial"/>
              <a:buChar char="•"/>
              <a:defRPr sz="1500">
                <a:latin typeface="Arial" pitchFamily="34" charset="0"/>
                <a:cs typeface="Arial" pitchFamily="34" charset="0"/>
              </a:defRPr>
            </a:lvl4pPr>
            <a:lvl5pPr marL="1257142" indent="-179114">
              <a:buSzPct val="100000"/>
              <a:buFont typeface="Arial"/>
              <a:buChar char="•"/>
              <a:defRPr sz="15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A2892F-D934-3842-8FA2-252B2983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3064"/>
            <a:ext cx="9677400" cy="770941"/>
          </a:xfrm>
          <a:prstGeom prst="rect">
            <a:avLst/>
          </a:prstGeom>
        </p:spPr>
        <p:txBody>
          <a:bodyPr lIns="64291" tIns="32146" rIns="64291" bIns="32146" anchor="ctr"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3445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ines,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11404600" cy="38862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buSzPct val="100000"/>
              <a:defRPr sz="1500">
                <a:latin typeface="Arial" pitchFamily="34" charset="0"/>
                <a:cs typeface="Arial" pitchFamily="34" charset="0"/>
              </a:defRPr>
            </a:lvl1pPr>
            <a:lvl2pPr marL="602625" indent="-227658">
              <a:buSzPct val="100000"/>
              <a:buFont typeface="Arial"/>
              <a:buChar char="•"/>
              <a:defRPr sz="1500">
                <a:latin typeface="Arial" pitchFamily="34" charset="0"/>
                <a:cs typeface="Arial" pitchFamily="34" charset="0"/>
              </a:defRPr>
            </a:lvl2pPr>
            <a:lvl3pPr marL="812708" indent="-203386">
              <a:buSzPct val="100000"/>
              <a:buFont typeface="Arial"/>
              <a:buChar char="•"/>
              <a:defRPr sz="1500">
                <a:latin typeface="Arial" pitchFamily="34" charset="0"/>
                <a:cs typeface="Arial" pitchFamily="34" charset="0"/>
              </a:defRPr>
            </a:lvl3pPr>
            <a:lvl4pPr marL="1031157" indent="-187482">
              <a:buSzPct val="100000"/>
              <a:buFont typeface="Arial"/>
              <a:buChar char="•"/>
              <a:defRPr sz="1500">
                <a:latin typeface="Arial" pitchFamily="34" charset="0"/>
                <a:cs typeface="Arial" pitchFamily="34" charset="0"/>
              </a:defRPr>
            </a:lvl4pPr>
            <a:lvl5pPr marL="1257142" indent="-179114">
              <a:buSzPct val="100000"/>
              <a:buFont typeface="Arial"/>
              <a:buChar char="•"/>
              <a:defRPr sz="15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95400" y="753064"/>
            <a:ext cx="9677400" cy="770941"/>
          </a:xfrm>
          <a:prstGeom prst="rect">
            <a:avLst/>
          </a:prstGeom>
        </p:spPr>
        <p:txBody>
          <a:bodyPr lIns="64291" tIns="32146" rIns="64291" bIns="32146" anchor="ctr"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B356BE8-584D-E645-89B4-A2AA7207AC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6400" y="5715000"/>
            <a:ext cx="11404600" cy="381000"/>
          </a:xfrm>
          <a:prstGeom prst="rect">
            <a:avLst/>
          </a:prstGeom>
        </p:spPr>
        <p:txBody>
          <a:bodyPr lIns="64291" tIns="32146" rIns="64291" bIns="32146"/>
          <a:lstStyle>
            <a:lvl1pPr marL="140614" indent="0" algn="r">
              <a:buNone/>
              <a:defRPr sz="1500" i="1">
                <a:solidFill>
                  <a:srgbClr val="D40000"/>
                </a:solidFill>
                <a:latin typeface="Helvetica"/>
              </a:defRPr>
            </a:lvl1pPr>
            <a:lvl3pPr marL="609321" indent="0" algn="r">
              <a:buFontTx/>
              <a:buNone/>
              <a:defRPr sz="1650" b="0" i="1" baseline="0">
                <a:solidFill>
                  <a:srgbClr val="D4000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73597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06400" y="5715000"/>
            <a:ext cx="11404600" cy="381000"/>
          </a:xfrm>
          <a:prstGeom prst="rect">
            <a:avLst/>
          </a:prstGeom>
        </p:spPr>
        <p:txBody>
          <a:bodyPr lIns="64291" tIns="32146" rIns="64291" bIns="32146"/>
          <a:lstStyle>
            <a:lvl1pPr marL="140614" indent="0" algn="r">
              <a:buNone/>
              <a:defRPr sz="1500" i="1">
                <a:solidFill>
                  <a:srgbClr val="D40000"/>
                </a:solidFill>
                <a:latin typeface="Helvetica"/>
              </a:defRPr>
            </a:lvl1pPr>
            <a:lvl3pPr marL="609321" indent="0" algn="r">
              <a:buFontTx/>
              <a:buNone/>
              <a:defRPr sz="1650" b="0" i="1" baseline="0">
                <a:solidFill>
                  <a:srgbClr val="D4000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E9A390-3A6F-2B44-B8A9-8E5335C4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3064"/>
            <a:ext cx="9677400" cy="770941"/>
          </a:xfrm>
          <a:prstGeom prst="rect">
            <a:avLst/>
          </a:prstGeom>
        </p:spPr>
        <p:txBody>
          <a:bodyPr lIns="64291" tIns="32146" rIns="64291" bIns="32146" anchor="ctr"/>
          <a:lstStyle>
            <a:lvl1pPr>
              <a:defRPr sz="15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04624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8804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72AE-8DE1-4332-A0A4-D098AE83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284B7-B1E1-423B-B483-ABF391C5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00420-511A-428C-BDF9-2C19B84C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FF3F16-22C5-411E-893E-0575309DBB3E}" type="datetimeFigureOut"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2/5/21</a:t>
            </a:fld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pitchFamily="34" charset="-79"/>
              <a:ea typeface="ヒラギノ角ゴ ProN W3" panose="020B0300000000000000" pitchFamily="34" charset="-128"/>
              <a:sym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F4C3-D346-47AA-B867-1BD39AEB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pitchFamily="34" charset="-79"/>
              <a:ea typeface="ヒラギノ角ゴ ProN W3" panose="020B0300000000000000" pitchFamily="34" charset="-128"/>
              <a:sym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9C33C-AFB5-4737-907A-C583D890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5B1D37-DE41-4272-B315-5E0EC2DF63F7}" type="slidenum">
              <a:rPr kumimoji="0" lang="en-US" sz="2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pitchFamily="34" charset="-79"/>
              <a:ea typeface="ヒラギノ角ゴ ProN W3" panose="020B0300000000000000" pitchFamily="34" charset="-128"/>
              <a:sym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423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>
            <a:extLst>
              <a:ext uri="{FF2B5EF4-FFF2-40B4-BE49-F238E27FC236}">
                <a16:creationId xmlns:a16="http://schemas.microsoft.com/office/drawing/2014/main" id="{2782CF7B-F6AC-2E4F-9DA7-56E6D92CFFC1}"/>
              </a:ext>
            </a:extLst>
          </p:cNvPr>
          <p:cNvSpPr>
            <a:spLocks/>
          </p:cNvSpPr>
          <p:nvPr/>
        </p:nvSpPr>
        <p:spPr bwMode="auto">
          <a:xfrm>
            <a:off x="738646" y="6665578"/>
            <a:ext cx="726161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sym typeface="Helvetica Neue" panose="02000503000000020004" pitchFamily="2" charset="0"/>
              </a:rPr>
              <a:t>www.jpl.nasa.gov</a:t>
            </a:r>
            <a:endParaRPr kumimoji="0" lang="en-US" altLang="en-US" sz="6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sym typeface="Helvetica Neue" panose="02000503000000020004" pitchFamily="2" charset="0"/>
            </a:endParaRPr>
          </a:p>
        </p:txBody>
      </p:sp>
      <p:pic>
        <p:nvPicPr>
          <p:cNvPr id="8" name="Picture 7" descr="Tribrand_ColorBlackText_RGB_small_040615.eps">
            <a:extLst>
              <a:ext uri="{FF2B5EF4-FFF2-40B4-BE49-F238E27FC236}">
                <a16:creationId xmlns:a16="http://schemas.microsoft.com/office/drawing/2014/main" id="{0C90A4E4-D986-944C-95D6-D376CB80F9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5" y="4218492"/>
            <a:ext cx="3556449" cy="7620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3E9680-E522-834E-8369-97D3662DA7A6}"/>
              </a:ext>
            </a:extLst>
          </p:cNvPr>
          <p:cNvSpPr/>
          <p:nvPr userDrawn="1"/>
        </p:nvSpPr>
        <p:spPr bwMode="auto">
          <a:xfrm>
            <a:off x="3429000" y="3"/>
            <a:ext cx="8763000" cy="4075005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C82E94-B7B6-3C40-AFF7-D2845BB91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3" b="12991"/>
          <a:stretch/>
        </p:blipFill>
        <p:spPr>
          <a:xfrm>
            <a:off x="0" y="3"/>
            <a:ext cx="4191000" cy="4075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48881A-B492-9944-9A06-52FA487D3B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1067">
            <a:off x="8180381" y="591320"/>
            <a:ext cx="3709491" cy="296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860EC-6563-9D48-B08F-43157E2DF3EA}"/>
              </a:ext>
            </a:extLst>
          </p:cNvPr>
          <p:cNvSpPr txBox="1"/>
          <p:nvPr userDrawn="1"/>
        </p:nvSpPr>
        <p:spPr>
          <a:xfrm>
            <a:off x="4806227" y="1447803"/>
            <a:ext cx="257955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panose="020B0300000000000000" pitchFamily="34" charset="-128"/>
                <a:cs typeface="Arial" panose="020B0604020202020204" pitchFamily="34" charset="0"/>
                <a:sym typeface="Gill Sans" panose="020B0502020104020203" pitchFamily="34" charset="-79"/>
              </a:rPr>
              <a:t>SPHEREx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N W3" panose="020B0300000000000000" pitchFamily="34" charset="-128"/>
              <a:cs typeface="Arial" panose="020B0604020202020204" pitchFamily="34" charset="0"/>
              <a:sym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506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D40000"/>
          </a:solidFill>
          <a:latin typeface="+mj-lt"/>
          <a:ea typeface="+mj-ea"/>
          <a:cs typeface="+mj-cs"/>
          <a:sym typeface="Helvetica Neue" panose="02000503000000020004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panose="02000503000000020004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panose="02000503000000020004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panose="02000503000000020004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panose="02000503000000020004" pitchFamily="2" charset="0"/>
        </a:defRPr>
      </a:lvl5pPr>
      <a:lvl6pPr marL="241049" algn="ctr" rtl="0" fontAlgn="base">
        <a:spcBef>
          <a:spcPct val="0"/>
        </a:spcBef>
        <a:spcAft>
          <a:spcPct val="0"/>
        </a:spcAft>
        <a:defRPr sz="3300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6pPr>
      <a:lvl7pPr marL="482100" algn="ctr" rtl="0" fontAlgn="base">
        <a:spcBef>
          <a:spcPct val="0"/>
        </a:spcBef>
        <a:spcAft>
          <a:spcPct val="0"/>
        </a:spcAft>
        <a:defRPr sz="3300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7pPr>
      <a:lvl8pPr marL="723150" algn="ctr" rtl="0" fontAlgn="base">
        <a:spcBef>
          <a:spcPct val="0"/>
        </a:spcBef>
        <a:spcAft>
          <a:spcPct val="0"/>
        </a:spcAft>
        <a:defRPr sz="3300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8pPr>
      <a:lvl9pPr marL="964199" algn="ctr" rtl="0" fontAlgn="base">
        <a:spcBef>
          <a:spcPct val="0"/>
        </a:spcBef>
        <a:spcAft>
          <a:spcPct val="0"/>
        </a:spcAft>
        <a:defRPr sz="3300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9pPr>
    </p:titleStyle>
    <p:bodyStyle>
      <a:lvl1pPr marL="179780" indent="-179780" algn="r" rtl="0" eaLnBrk="0" fontAlgn="base" hangingPunct="0">
        <a:spcBef>
          <a:spcPct val="0"/>
        </a:spcBef>
        <a:spcAft>
          <a:spcPct val="0"/>
        </a:spcAft>
        <a:defRPr sz="1125">
          <a:solidFill>
            <a:srgbClr val="D4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390515" indent="-148826" algn="r" rtl="0" eaLnBrk="0" fontAlgn="base" hangingPunct="0">
        <a:spcBef>
          <a:spcPct val="0"/>
        </a:spcBef>
        <a:spcAft>
          <a:spcPct val="0"/>
        </a:spcAft>
        <a:defRPr sz="1125">
          <a:solidFill>
            <a:srgbClr val="D4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601251" indent="-119060" algn="r" rtl="0" eaLnBrk="0" fontAlgn="base" hangingPunct="0">
        <a:spcBef>
          <a:spcPct val="0"/>
        </a:spcBef>
        <a:spcAft>
          <a:spcPct val="0"/>
        </a:spcAft>
        <a:defRPr sz="1125">
          <a:solidFill>
            <a:srgbClr val="D4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842942" indent="-119060" algn="r" rtl="0" eaLnBrk="0" fontAlgn="base" hangingPunct="0">
        <a:spcBef>
          <a:spcPct val="0"/>
        </a:spcBef>
        <a:spcAft>
          <a:spcPct val="0"/>
        </a:spcAft>
        <a:defRPr sz="1125">
          <a:solidFill>
            <a:srgbClr val="D4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083442" indent="-119060" algn="r" rtl="0" eaLnBrk="0" fontAlgn="base" hangingPunct="0">
        <a:spcBef>
          <a:spcPct val="0"/>
        </a:spcBef>
        <a:spcAft>
          <a:spcPct val="0"/>
        </a:spcAft>
        <a:defRPr sz="1125">
          <a:solidFill>
            <a:srgbClr val="D4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41049" algn="r" rtl="0" fontAlgn="base">
        <a:spcBef>
          <a:spcPct val="0"/>
        </a:spcBef>
        <a:spcAft>
          <a:spcPct val="0"/>
        </a:spcAft>
        <a:defRPr sz="1125">
          <a:solidFill>
            <a:srgbClr val="D40000"/>
          </a:solidFill>
          <a:latin typeface="+mn-lt"/>
          <a:ea typeface="+mn-ea"/>
          <a:cs typeface="+mn-cs"/>
          <a:sym typeface="Helvetica Neue" charset="0"/>
        </a:defRPr>
      </a:lvl6pPr>
      <a:lvl7pPr marL="482100" algn="r" rtl="0" fontAlgn="base">
        <a:spcBef>
          <a:spcPct val="0"/>
        </a:spcBef>
        <a:spcAft>
          <a:spcPct val="0"/>
        </a:spcAft>
        <a:defRPr sz="1125">
          <a:solidFill>
            <a:srgbClr val="D40000"/>
          </a:solidFill>
          <a:latin typeface="+mn-lt"/>
          <a:ea typeface="+mn-ea"/>
          <a:cs typeface="+mn-cs"/>
          <a:sym typeface="Helvetica Neue" charset="0"/>
        </a:defRPr>
      </a:lvl7pPr>
      <a:lvl8pPr marL="723150" algn="r" rtl="0" fontAlgn="base">
        <a:spcBef>
          <a:spcPct val="0"/>
        </a:spcBef>
        <a:spcAft>
          <a:spcPct val="0"/>
        </a:spcAft>
        <a:defRPr sz="1125">
          <a:solidFill>
            <a:srgbClr val="D40000"/>
          </a:solidFill>
          <a:latin typeface="+mn-lt"/>
          <a:ea typeface="+mn-ea"/>
          <a:cs typeface="+mn-cs"/>
          <a:sym typeface="Helvetica Neue" charset="0"/>
        </a:defRPr>
      </a:lvl8pPr>
      <a:lvl9pPr marL="964199" algn="r" rtl="0" fontAlgn="base">
        <a:spcBef>
          <a:spcPct val="0"/>
        </a:spcBef>
        <a:spcAft>
          <a:spcPct val="0"/>
        </a:spcAft>
        <a:defRPr sz="1125">
          <a:solidFill>
            <a:srgbClr val="D4000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1049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8210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2315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64199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05251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46299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68735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2840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7">
            <a:extLst>
              <a:ext uri="{FF2B5EF4-FFF2-40B4-BE49-F238E27FC236}">
                <a16:creationId xmlns:a16="http://schemas.microsoft.com/office/drawing/2014/main" id="{A2201EB3-B4FF-D345-825C-446D39E101D9}"/>
              </a:ext>
            </a:extLst>
          </p:cNvPr>
          <p:cNvSpPr>
            <a:spLocks/>
          </p:cNvSpPr>
          <p:nvPr/>
        </p:nvSpPr>
        <p:spPr bwMode="auto">
          <a:xfrm>
            <a:off x="406406" y="228600"/>
            <a:ext cx="8464551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0A1D5F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sym typeface="Helvetica Neue" panose="02000503000000020004" pitchFamily="2" charset="0"/>
              </a:rPr>
              <a:t>National Aeronautics and Space Administration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AB0011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sym typeface="Helvetica Neue" panose="02000503000000020004" pitchFamily="2" charset="0"/>
              </a:rPr>
              <a:t>Jet Propulsion Laboratory</a:t>
            </a:r>
          </a:p>
        </p:txBody>
      </p:sp>
      <p:sp>
        <p:nvSpPr>
          <p:cNvPr id="2055" name="Rectangle 9">
            <a:extLst>
              <a:ext uri="{FF2B5EF4-FFF2-40B4-BE49-F238E27FC236}">
                <a16:creationId xmlns:a16="http://schemas.microsoft.com/office/drawing/2014/main" id="{DA284EA8-FE62-4243-95EC-09E470F83430}"/>
              </a:ext>
            </a:extLst>
          </p:cNvPr>
          <p:cNvSpPr>
            <a:spLocks/>
          </p:cNvSpPr>
          <p:nvPr/>
        </p:nvSpPr>
        <p:spPr bwMode="auto">
          <a:xfrm>
            <a:off x="406405" y="1369829"/>
            <a:ext cx="736599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Helvetica Neue" panose="02000503000000020004" pitchFamily="2" charset="0"/>
              </a:rPr>
              <a:t>SPHEREx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0BBD74DF-88BD-F14E-9B62-2101F53268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055" y="206436"/>
            <a:ext cx="785812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3356E-2E86-4642-BCD6-260450D3B6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06404" y="707620"/>
            <a:ext cx="735781" cy="6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6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i="1">
          <a:solidFill>
            <a:srgbClr val="D40000"/>
          </a:solidFill>
          <a:latin typeface="+mj-lt"/>
          <a:ea typeface="+mj-ea"/>
          <a:cs typeface="+mj-cs"/>
          <a:sym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i="1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panose="02000503000000020004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i="1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panose="02000503000000020004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i="1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panose="02000503000000020004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i="1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panose="02000503000000020004" pitchFamily="2" charset="0"/>
        </a:defRPr>
      </a:lvl5pPr>
      <a:lvl6pPr marL="241049" algn="l" rtl="0" fontAlgn="base">
        <a:spcBef>
          <a:spcPct val="0"/>
        </a:spcBef>
        <a:spcAft>
          <a:spcPct val="0"/>
        </a:spcAft>
        <a:defRPr sz="1800" i="1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6pPr>
      <a:lvl7pPr marL="482100" algn="l" rtl="0" fontAlgn="base">
        <a:spcBef>
          <a:spcPct val="0"/>
        </a:spcBef>
        <a:spcAft>
          <a:spcPct val="0"/>
        </a:spcAft>
        <a:defRPr sz="1800" i="1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7pPr>
      <a:lvl8pPr marL="723150" algn="l" rtl="0" fontAlgn="base">
        <a:spcBef>
          <a:spcPct val="0"/>
        </a:spcBef>
        <a:spcAft>
          <a:spcPct val="0"/>
        </a:spcAft>
        <a:defRPr sz="1800" i="1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8pPr>
      <a:lvl9pPr marL="964199" algn="l" rtl="0" fontAlgn="base">
        <a:spcBef>
          <a:spcPct val="0"/>
        </a:spcBef>
        <a:spcAft>
          <a:spcPct val="0"/>
        </a:spcAft>
        <a:defRPr sz="1800" i="1">
          <a:solidFill>
            <a:srgbClr val="D40000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9pPr>
    </p:titleStyle>
    <p:bodyStyle>
      <a:lvl1pPr marL="415519" indent="-275028" algn="l" rtl="0" eaLnBrk="0" fontAlgn="base" hangingPunct="0">
        <a:spcBef>
          <a:spcPts val="479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1800">
          <a:solidFill>
            <a:srgbClr val="0A1D5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601251" indent="-226214" algn="l" rtl="0" eaLnBrk="0" fontAlgn="base" hangingPunct="0">
        <a:spcBef>
          <a:spcPts val="479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1125">
          <a:solidFill>
            <a:srgbClr val="0A1D5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811986" indent="-202401" algn="l" rtl="0" eaLnBrk="0" fontAlgn="base" hangingPunct="0">
        <a:spcBef>
          <a:spcPts val="479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825">
          <a:solidFill>
            <a:srgbClr val="0A1D5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1029866" indent="-185733" algn="l" rtl="0" eaLnBrk="0" fontAlgn="base" hangingPunct="0">
        <a:spcBef>
          <a:spcPts val="479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600">
          <a:solidFill>
            <a:srgbClr val="0A1D5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1256078" indent="-177400" algn="l" rtl="0" eaLnBrk="0" fontAlgn="base" hangingPunct="0">
        <a:spcBef>
          <a:spcPts val="479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600">
          <a:solidFill>
            <a:srgbClr val="0A1D5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1498193" indent="-179114" algn="l" rtl="0" fontAlgn="base">
        <a:spcBef>
          <a:spcPts val="475"/>
        </a:spcBef>
        <a:spcAft>
          <a:spcPct val="0"/>
        </a:spcAft>
        <a:buSzPct val="171000"/>
        <a:buFont typeface="Gill Sans" charset="0"/>
        <a:buChar char="•"/>
        <a:defRPr sz="600">
          <a:solidFill>
            <a:srgbClr val="0A1D5F"/>
          </a:solidFill>
          <a:latin typeface="+mn-lt"/>
          <a:ea typeface="+mn-ea"/>
          <a:cs typeface="+mn-cs"/>
          <a:sym typeface="Helvetica Neue" charset="0"/>
        </a:defRPr>
      </a:lvl6pPr>
      <a:lvl7pPr marL="1739242" indent="-179114" algn="l" rtl="0" fontAlgn="base">
        <a:spcBef>
          <a:spcPts val="475"/>
        </a:spcBef>
        <a:spcAft>
          <a:spcPct val="0"/>
        </a:spcAft>
        <a:buSzPct val="171000"/>
        <a:buFont typeface="Gill Sans" charset="0"/>
        <a:buChar char="•"/>
        <a:defRPr sz="600">
          <a:solidFill>
            <a:srgbClr val="0A1D5F"/>
          </a:solidFill>
          <a:latin typeface="+mn-lt"/>
          <a:ea typeface="+mn-ea"/>
          <a:cs typeface="+mn-cs"/>
          <a:sym typeface="Helvetica Neue" charset="0"/>
        </a:defRPr>
      </a:lvl7pPr>
      <a:lvl8pPr marL="1980293" indent="-179114" algn="l" rtl="0" fontAlgn="base">
        <a:spcBef>
          <a:spcPts val="475"/>
        </a:spcBef>
        <a:spcAft>
          <a:spcPct val="0"/>
        </a:spcAft>
        <a:buSzPct val="171000"/>
        <a:buFont typeface="Gill Sans" charset="0"/>
        <a:buChar char="•"/>
        <a:defRPr sz="600">
          <a:solidFill>
            <a:srgbClr val="0A1D5F"/>
          </a:solidFill>
          <a:latin typeface="+mn-lt"/>
          <a:ea typeface="+mn-ea"/>
          <a:cs typeface="+mn-cs"/>
          <a:sym typeface="Helvetica Neue" charset="0"/>
        </a:defRPr>
      </a:lvl8pPr>
      <a:lvl9pPr marL="2221343" indent="-179114" algn="l" rtl="0" fontAlgn="base">
        <a:spcBef>
          <a:spcPts val="475"/>
        </a:spcBef>
        <a:spcAft>
          <a:spcPct val="0"/>
        </a:spcAft>
        <a:buSzPct val="171000"/>
        <a:buFont typeface="Gill Sans" charset="0"/>
        <a:buChar char="•"/>
        <a:defRPr sz="600">
          <a:solidFill>
            <a:srgbClr val="0A1D5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1049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8210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2315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64199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05251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46299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68735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28400" algn="l" defTabSz="241049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F023809-34B7-364D-AC6D-75FB7AF8284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791200" y="4419600"/>
            <a:ext cx="5943600" cy="1178719"/>
          </a:xfrm>
          <a:prstGeom prst="rect">
            <a:avLst/>
          </a:prstGeom>
        </p:spPr>
        <p:txBody>
          <a:bodyPr/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Phil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Korngut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Yong J. Chong</a:t>
            </a: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Payload 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150A27-C134-4B18-8EF7-81B6A9DED24C}"/>
              </a:ext>
            </a:extLst>
          </p:cNvPr>
          <p:cNvSpPr/>
          <p:nvPr/>
        </p:nvSpPr>
        <p:spPr>
          <a:xfrm>
            <a:off x="4438650" y="2628903"/>
            <a:ext cx="3371850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rPr>
              <a:t>Payload Progress Update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25" dirty="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rPr>
              <a:t>Science Team Meeting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rPr>
              <a:t>02/01/2021</a:t>
            </a:r>
          </a:p>
        </p:txBody>
      </p:sp>
    </p:spTree>
    <p:extLst>
      <p:ext uri="{BB962C8B-B14F-4D97-AF65-F5344CB8AC3E}">
        <p14:creationId xmlns:p14="http://schemas.microsoft.com/office/powerpoint/2010/main" val="7139452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Photon Shields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0B74392-E9A3-41B4-806D-C0076408F4B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0" y="1614196"/>
            <a:ext cx="3046287" cy="3973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061852-A2F0-4B2C-8345-A302999EA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720" y="290057"/>
            <a:ext cx="6078420" cy="5510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93840" y="5953146"/>
            <a:ext cx="559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Kyle Chrystal, Doug Bolton and the thermal-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41306544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Photon Shields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552F371B-47CF-4BFC-8273-D91DC6EA80F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20199" t="31219" r="28311" b="10580"/>
          <a:stretch/>
        </p:blipFill>
        <p:spPr>
          <a:xfrm>
            <a:off x="1828800" y="1696606"/>
            <a:ext cx="8337097" cy="4018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8520" y="3705803"/>
            <a:ext cx="371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Kyle Chrystal, Doug Bolton and the thermal-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91270309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Calibration Setup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9" r="11529" b="4417"/>
          <a:stretch/>
        </p:blipFill>
        <p:spPr>
          <a:xfrm>
            <a:off x="5446223" y="0"/>
            <a:ext cx="4210685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3" r="9830"/>
          <a:stretch/>
        </p:blipFill>
        <p:spPr>
          <a:xfrm>
            <a:off x="1624554" y="1810249"/>
            <a:ext cx="3492515" cy="3966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8520" y="1138534"/>
            <a:ext cx="244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Korngut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Howard Hui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KASI team</a:t>
            </a:r>
          </a:p>
        </p:txBody>
      </p:sp>
    </p:spTree>
    <p:extLst>
      <p:ext uri="{BB962C8B-B14F-4D97-AF65-F5344CB8AC3E}">
        <p14:creationId xmlns:p14="http://schemas.microsoft.com/office/powerpoint/2010/main" val="338774803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9720" y="2494229"/>
            <a:ext cx="2108200" cy="770941"/>
          </a:xfrm>
        </p:spPr>
        <p:txBody>
          <a:bodyPr/>
          <a:lstStyle/>
          <a:p>
            <a:pPr algn="ctr"/>
            <a:r>
              <a:rPr lang="en-US" dirty="0"/>
              <a:t>Caltech Test </a:t>
            </a:r>
            <a:r>
              <a:rPr lang="en-US" dirty="0" err="1"/>
              <a:t>Dewars</a:t>
            </a:r>
            <a:br>
              <a:rPr lang="en-US" dirty="0"/>
            </a:br>
            <a:r>
              <a:rPr lang="en-US" dirty="0"/>
              <a:t>Ready to Roll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0" y="373380"/>
            <a:ext cx="7711440" cy="5783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40" y="4877414"/>
            <a:ext cx="2448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Nguyen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Howard Hui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 Hollister</a:t>
            </a:r>
          </a:p>
        </p:txBody>
      </p:sp>
    </p:spTree>
    <p:extLst>
      <p:ext uri="{BB962C8B-B14F-4D97-AF65-F5344CB8AC3E}">
        <p14:creationId xmlns:p14="http://schemas.microsoft.com/office/powerpoint/2010/main" val="380823202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Testing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B102D-57BA-EF47-A78B-E8014F19F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6" t="30303" r="12745" b="30303"/>
          <a:stretch/>
        </p:blipFill>
        <p:spPr>
          <a:xfrm>
            <a:off x="0" y="1750299"/>
            <a:ext cx="6123008" cy="4302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DA8E9-D16C-3340-B650-C676A473E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41" b="22844"/>
          <a:stretch/>
        </p:blipFill>
        <p:spPr>
          <a:xfrm>
            <a:off x="4462040" y="127322"/>
            <a:ext cx="5127585" cy="3418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337B1-66A2-374E-AB16-B3FB0AD7E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8" t="30302" r="30392" b="27273"/>
          <a:stretch/>
        </p:blipFill>
        <p:spPr>
          <a:xfrm>
            <a:off x="8310624" y="2434626"/>
            <a:ext cx="3945550" cy="4419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20" y="5683621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229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instrument in the KASI chamber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88982-6D25-4A79-B277-D1D2FF7A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9978" y="2620865"/>
            <a:ext cx="5875997" cy="4357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CE3B4-C1DB-48FB-B592-F411690574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49477" y="1663076"/>
            <a:ext cx="4887372" cy="3280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F3ED4B-C53E-4E12-9FA1-901D0920BA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0610" y="528837"/>
            <a:ext cx="4618190" cy="32805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74DF894-9DCF-4AAF-8AD5-2AE74F851CC0}"/>
              </a:ext>
            </a:extLst>
          </p:cNvPr>
          <p:cNvGrpSpPr>
            <a:grpSpLocks noChangeAspect="1"/>
          </p:cNvGrpSpPr>
          <p:nvPr/>
        </p:nvGrpSpPr>
        <p:grpSpPr>
          <a:xfrm>
            <a:off x="701746" y="2601718"/>
            <a:ext cx="323800" cy="560434"/>
            <a:chOff x="591671" y="532504"/>
            <a:chExt cx="2221454" cy="38448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5AC49C0-A6DF-4F7B-8272-9B01316A1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7973" y="663866"/>
              <a:ext cx="1998813" cy="3713532"/>
              <a:chOff x="581727" y="355003"/>
              <a:chExt cx="2165059" cy="402239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4317072-9549-4A68-92B6-4AE4A467B9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265" t="5648"/>
              <a:stretch/>
            </p:blipFill>
            <p:spPr>
              <a:xfrm>
                <a:off x="581727" y="355003"/>
                <a:ext cx="2165059" cy="4022395"/>
              </a:xfrm>
              <a:prstGeom prst="rect">
                <a:avLst/>
              </a:prstGeom>
            </p:spPr>
          </p:pic>
          <p:sp>
            <p:nvSpPr>
              <p:cNvPr id="29" name="Freeform: Shape 12">
                <a:extLst>
                  <a:ext uri="{FF2B5EF4-FFF2-40B4-BE49-F238E27FC236}">
                    <a16:creationId xmlns:a16="http://schemas.microsoft.com/office/drawing/2014/main" id="{94CF13F5-65D6-44AA-9317-4D33E8E8E5F9}"/>
                  </a:ext>
                </a:extLst>
              </p:cNvPr>
              <p:cNvSpPr/>
              <p:nvPr/>
            </p:nvSpPr>
            <p:spPr>
              <a:xfrm>
                <a:off x="887506" y="2393576"/>
                <a:ext cx="747656" cy="1296297"/>
              </a:xfrm>
              <a:custGeom>
                <a:avLst/>
                <a:gdLst>
                  <a:gd name="connsiteX0" fmla="*/ 338866 w 747656"/>
                  <a:gd name="connsiteY0" fmla="*/ 0 h 1296297"/>
                  <a:gd name="connsiteX1" fmla="*/ 510988 w 747656"/>
                  <a:gd name="connsiteY1" fmla="*/ 0 h 1296297"/>
                  <a:gd name="connsiteX2" fmla="*/ 607807 w 747656"/>
                  <a:gd name="connsiteY2" fmla="*/ 32273 h 1296297"/>
                  <a:gd name="connsiteX3" fmla="*/ 661595 w 747656"/>
                  <a:gd name="connsiteY3" fmla="*/ 80683 h 1296297"/>
                  <a:gd name="connsiteX4" fmla="*/ 736899 w 747656"/>
                  <a:gd name="connsiteY4" fmla="*/ 172123 h 1296297"/>
                  <a:gd name="connsiteX5" fmla="*/ 736899 w 747656"/>
                  <a:gd name="connsiteY5" fmla="*/ 263563 h 1296297"/>
                  <a:gd name="connsiteX6" fmla="*/ 736899 w 747656"/>
                  <a:gd name="connsiteY6" fmla="*/ 349624 h 1296297"/>
                  <a:gd name="connsiteX7" fmla="*/ 747656 w 747656"/>
                  <a:gd name="connsiteY7" fmla="*/ 753036 h 1296297"/>
                  <a:gd name="connsiteX8" fmla="*/ 720762 w 747656"/>
                  <a:gd name="connsiteY8" fmla="*/ 1091902 h 1296297"/>
                  <a:gd name="connsiteX9" fmla="*/ 710005 w 747656"/>
                  <a:gd name="connsiteY9" fmla="*/ 1296297 h 1296297"/>
                  <a:gd name="connsiteX10" fmla="*/ 441063 w 747656"/>
                  <a:gd name="connsiteY10" fmla="*/ 1296297 h 1296297"/>
                  <a:gd name="connsiteX11" fmla="*/ 0 w 747656"/>
                  <a:gd name="connsiteY11" fmla="*/ 962810 h 1296297"/>
                  <a:gd name="connsiteX12" fmla="*/ 338866 w 747656"/>
                  <a:gd name="connsiteY12" fmla="*/ 0 h 129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7656" h="1296297">
                    <a:moveTo>
                      <a:pt x="338866" y="0"/>
                    </a:moveTo>
                    <a:lnTo>
                      <a:pt x="510988" y="0"/>
                    </a:lnTo>
                    <a:lnTo>
                      <a:pt x="607807" y="32273"/>
                    </a:lnTo>
                    <a:lnTo>
                      <a:pt x="661595" y="80683"/>
                    </a:lnTo>
                    <a:lnTo>
                      <a:pt x="736899" y="172123"/>
                    </a:lnTo>
                    <a:lnTo>
                      <a:pt x="736899" y="263563"/>
                    </a:lnTo>
                    <a:lnTo>
                      <a:pt x="736899" y="349624"/>
                    </a:lnTo>
                    <a:lnTo>
                      <a:pt x="747656" y="753036"/>
                    </a:lnTo>
                    <a:lnTo>
                      <a:pt x="720762" y="1091902"/>
                    </a:lnTo>
                    <a:lnTo>
                      <a:pt x="710005" y="1296297"/>
                    </a:lnTo>
                    <a:lnTo>
                      <a:pt x="441063" y="1296297"/>
                    </a:lnTo>
                    <a:lnTo>
                      <a:pt x="0" y="962810"/>
                    </a:lnTo>
                    <a:lnTo>
                      <a:pt x="33886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7" name="Freeform: Shape 10">
              <a:extLst>
                <a:ext uri="{FF2B5EF4-FFF2-40B4-BE49-F238E27FC236}">
                  <a16:creationId xmlns:a16="http://schemas.microsoft.com/office/drawing/2014/main" id="{50D21AD4-0C05-4404-BAD3-DFF2B626BE33}"/>
                </a:ext>
              </a:extLst>
            </p:cNvPr>
            <p:cNvSpPr/>
            <p:nvPr/>
          </p:nvSpPr>
          <p:spPr>
            <a:xfrm>
              <a:off x="591671" y="532504"/>
              <a:ext cx="2221454" cy="758414"/>
            </a:xfrm>
            <a:custGeom>
              <a:avLst/>
              <a:gdLst>
                <a:gd name="connsiteX0" fmla="*/ 0 w 2221454"/>
                <a:gd name="connsiteY0" fmla="*/ 607807 h 758414"/>
                <a:gd name="connsiteX1" fmla="*/ 914400 w 2221454"/>
                <a:gd name="connsiteY1" fmla="*/ 607807 h 758414"/>
                <a:gd name="connsiteX2" fmla="*/ 978945 w 2221454"/>
                <a:gd name="connsiteY2" fmla="*/ 494851 h 758414"/>
                <a:gd name="connsiteX3" fmla="*/ 1140310 w 2221454"/>
                <a:gd name="connsiteY3" fmla="*/ 500230 h 758414"/>
                <a:gd name="connsiteX4" fmla="*/ 1156447 w 2221454"/>
                <a:gd name="connsiteY4" fmla="*/ 166743 h 758414"/>
                <a:gd name="connsiteX5" fmla="*/ 1662056 w 2221454"/>
                <a:gd name="connsiteY5" fmla="*/ 150607 h 758414"/>
                <a:gd name="connsiteX6" fmla="*/ 1769633 w 2221454"/>
                <a:gd name="connsiteY6" fmla="*/ 274320 h 758414"/>
                <a:gd name="connsiteX7" fmla="*/ 1775011 w 2221454"/>
                <a:gd name="connsiteY7" fmla="*/ 693868 h 758414"/>
                <a:gd name="connsiteX8" fmla="*/ 2205317 w 2221454"/>
                <a:gd name="connsiteY8" fmla="*/ 758414 h 758414"/>
                <a:gd name="connsiteX9" fmla="*/ 2221454 w 2221454"/>
                <a:gd name="connsiteY9" fmla="*/ 107576 h 758414"/>
                <a:gd name="connsiteX10" fmla="*/ 32273 w 2221454"/>
                <a:gd name="connsiteY10" fmla="*/ 0 h 758414"/>
                <a:gd name="connsiteX11" fmla="*/ 0 w 2221454"/>
                <a:gd name="connsiteY11" fmla="*/ 607807 h 75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1454" h="758414">
                  <a:moveTo>
                    <a:pt x="0" y="607807"/>
                  </a:moveTo>
                  <a:lnTo>
                    <a:pt x="914400" y="607807"/>
                  </a:lnTo>
                  <a:lnTo>
                    <a:pt x="978945" y="494851"/>
                  </a:lnTo>
                  <a:lnTo>
                    <a:pt x="1140310" y="500230"/>
                  </a:lnTo>
                  <a:lnTo>
                    <a:pt x="1156447" y="166743"/>
                  </a:lnTo>
                  <a:lnTo>
                    <a:pt x="1662056" y="150607"/>
                  </a:lnTo>
                  <a:lnTo>
                    <a:pt x="1769633" y="274320"/>
                  </a:lnTo>
                  <a:cubicBezTo>
                    <a:pt x="1771426" y="414169"/>
                    <a:pt x="1773218" y="554019"/>
                    <a:pt x="1775011" y="693868"/>
                  </a:cubicBezTo>
                  <a:lnTo>
                    <a:pt x="2205317" y="758414"/>
                  </a:lnTo>
                  <a:lnTo>
                    <a:pt x="2221454" y="107576"/>
                  </a:lnTo>
                  <a:lnTo>
                    <a:pt x="32273" y="0"/>
                  </a:lnTo>
                  <a:lnTo>
                    <a:pt x="0" y="6078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864064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Page">
  <a:themeElements>
    <a:clrScheme name="Front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ront Slide">
      <a:majorFont>
        <a:latin typeface="Helvetica Neue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Front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sic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77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Gill Sans</vt:lpstr>
      <vt:lpstr>Helvetica</vt:lpstr>
      <vt:lpstr>Helvetica Neue</vt:lpstr>
      <vt:lpstr>Times New Roman</vt:lpstr>
      <vt:lpstr>TitlePage</vt:lpstr>
      <vt:lpstr>Basic</vt:lpstr>
      <vt:lpstr>PowerPoint Presentation</vt:lpstr>
      <vt:lpstr>Solid Photon Shields</vt:lpstr>
      <vt:lpstr>Solid Photon Shields</vt:lpstr>
      <vt:lpstr>Spectral Calibration Setup</vt:lpstr>
      <vt:lpstr>Caltech Test Dewars Ready to Roll</vt:lpstr>
      <vt:lpstr>Focus Testing Setup</vt:lpstr>
      <vt:lpstr>Loading the instrument in the KASI chamber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Yong Chong</cp:lastModifiedBy>
  <cp:revision>22</cp:revision>
  <dcterms:created xsi:type="dcterms:W3CDTF">2021-01-22T20:39:06Z</dcterms:created>
  <dcterms:modified xsi:type="dcterms:W3CDTF">2021-02-05T21:20:08Z</dcterms:modified>
</cp:coreProperties>
</file>